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48"/>
  </p:notesMasterIdLst>
  <p:handoutMasterIdLst>
    <p:handoutMasterId r:id="rId49"/>
  </p:handoutMasterIdLst>
  <p:sldIdLst>
    <p:sldId id="256" r:id="rId5"/>
    <p:sldId id="259" r:id="rId6"/>
    <p:sldId id="260" r:id="rId7"/>
    <p:sldId id="258" r:id="rId8"/>
    <p:sldId id="309" r:id="rId9"/>
    <p:sldId id="289" r:id="rId10"/>
    <p:sldId id="288" r:id="rId11"/>
    <p:sldId id="310" r:id="rId12"/>
    <p:sldId id="329" r:id="rId13"/>
    <p:sldId id="290" r:id="rId14"/>
    <p:sldId id="298" r:id="rId15"/>
    <p:sldId id="291" r:id="rId16"/>
    <p:sldId id="299" r:id="rId17"/>
    <p:sldId id="300" r:id="rId18"/>
    <p:sldId id="311" r:id="rId19"/>
    <p:sldId id="333" r:id="rId20"/>
    <p:sldId id="312" r:id="rId21"/>
    <p:sldId id="321" r:id="rId22"/>
    <p:sldId id="313" r:id="rId23"/>
    <p:sldId id="301" r:id="rId24"/>
    <p:sldId id="305" r:id="rId25"/>
    <p:sldId id="334" r:id="rId26"/>
    <p:sldId id="322" r:id="rId27"/>
    <p:sldId id="327" r:id="rId28"/>
    <p:sldId id="332" r:id="rId29"/>
    <p:sldId id="331" r:id="rId30"/>
    <p:sldId id="317" r:id="rId31"/>
    <p:sldId id="302" r:id="rId32"/>
    <p:sldId id="314" r:id="rId33"/>
    <p:sldId id="335" r:id="rId34"/>
    <p:sldId id="292" r:id="rId35"/>
    <p:sldId id="303" r:id="rId36"/>
    <p:sldId id="306" r:id="rId37"/>
    <p:sldId id="293" r:id="rId38"/>
    <p:sldId id="307" r:id="rId39"/>
    <p:sldId id="308" r:id="rId40"/>
    <p:sldId id="325" r:id="rId41"/>
    <p:sldId id="326" r:id="rId42"/>
    <p:sldId id="294" r:id="rId43"/>
    <p:sldId id="316" r:id="rId44"/>
    <p:sldId id="319" r:id="rId45"/>
    <p:sldId id="320" r:id="rId46"/>
    <p:sldId id="282" r:id="rId47"/>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
      <p:font typeface="Source Sans Pro Bold" panose="020B0703030403020204" charset="0"/>
      <p:bold r:id="rId62"/>
      <p:italic r:id="rId63"/>
      <p:boldItalic r:id="rId64"/>
    </p:embeddedFont>
    <p:embeddedFont>
      <p:font typeface="Source Serif Pro" panose="02040603050405020204" pitchFamily="18" charset="0"/>
      <p:regular r:id="rId65"/>
      <p:bold r:id="rId66"/>
      <p:italic r:id="rId67"/>
      <p:boldItalic r:id="rId6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77" d="100"/>
          <a:sy n="77" d="100"/>
        </p:scale>
        <p:origin x="720" y="31"/>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This study is to find out whether geographic locations have an impact on emotions towards robotic and digital pet companions using machine learning models and hypothesis testing.</a:t>
          </a:r>
        </a:p>
        <a:p>
          <a:r>
            <a:rPr lang="en-ID" dirty="0"/>
            <a:t>This investigation will show and assess different machine learning models for sentiment analysis on a </a:t>
          </a:r>
          <a:r>
            <a:rPr lang="en-ID" b="1" dirty="0" err="1"/>
            <a:t>labeled</a:t>
          </a:r>
          <a:r>
            <a:rPr lang="en-ID" b="1" dirty="0"/>
            <a:t> trained dataset </a:t>
          </a:r>
          <a:r>
            <a:rPr lang="en-ID" dirty="0"/>
            <a:t>and pick the model with the best performance.</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an </a:t>
          </a:r>
          <a:r>
            <a:rPr lang="en-US" b="1" dirty="0"/>
            <a:t>unlabeled Twitter dataset </a:t>
          </a:r>
          <a:r>
            <a:rPr lang="en-US" dirty="0"/>
            <a:t>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dirty="0"/>
            <a:t>Then use chi-square to evaluate the connection between area and sentiment towards robot companions and find out whether there is a critical distinction in the sentiment between various locations. There will be discussion about the result, its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96" custLinFactNeighborY="-4055"/>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that </a:t>
          </a:r>
          <a:r>
            <a:rPr lang="en-ID" b="1"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0"/>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ID" sz="1600" kern="1200" dirty="0"/>
            <a:t>This study is to find out whether geographic locations have an impact on emotions towards robotic and digital pet companions using machine learning models and hypothesis testing.</a:t>
          </a:r>
        </a:p>
        <a:p>
          <a:pPr marL="0" lvl="0" indent="0" algn="l" defTabSz="711200">
            <a:lnSpc>
              <a:spcPct val="90000"/>
            </a:lnSpc>
            <a:spcBef>
              <a:spcPct val="0"/>
            </a:spcBef>
            <a:spcAft>
              <a:spcPct val="35000"/>
            </a:spcAft>
            <a:buNone/>
          </a:pPr>
          <a:r>
            <a:rPr lang="en-ID" sz="1600" kern="1200" dirty="0"/>
            <a:t>This investigation will show and assess different machine learning models for sentiment analysis on a </a:t>
          </a:r>
          <a:r>
            <a:rPr lang="en-ID" sz="1600" b="1" kern="1200" dirty="0" err="1"/>
            <a:t>labeled</a:t>
          </a:r>
          <a:r>
            <a:rPr lang="en-ID" sz="1600" b="1" kern="1200" dirty="0"/>
            <a:t> trained dataset </a:t>
          </a:r>
          <a:r>
            <a:rPr lang="en-ID" sz="1600" kern="1200" dirty="0"/>
            <a:t>and pick the model with the best performance.</a:t>
          </a:r>
          <a:endParaRPr lang="en-US" sz="1600" kern="1200" dirty="0"/>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an </a:t>
          </a:r>
          <a:r>
            <a:rPr lang="en-US" sz="1600" b="1" kern="1200" dirty="0"/>
            <a:t>unlabeled Twitter dataset </a:t>
          </a:r>
          <a:r>
            <a:rPr lang="en-US" sz="1600" kern="1200" dirty="0"/>
            <a:t>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Then use chi-square to evaluate the connection between area and sentiment towards robot companions and find out whether there is a critical distinction in the sentiment between various locations. There will be discussion about the result, its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that </a:t>
          </a:r>
          <a:r>
            <a:rPr lang="en-ID" sz="2000" b="1"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most users feel joy, happiness, and a sense of well-being.</a:t>
          </a:r>
          <a:endParaRPr lang="en-US" sz="20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and love, or will be negative, like anger and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or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6/3/2023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03/06/2023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03.06.2023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03.06.2023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11</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20</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999796"/>
            <a:ext cx="11033686" cy="5374356"/>
          </a:xfrm>
          <a:prstGeom prst="rect">
            <a:avLst/>
          </a:prstGeom>
          <a:noFill/>
          <a:ln>
            <a:noFill/>
          </a:ln>
        </p:spPr>
        <p:txBody>
          <a:bodyPr wrap="square">
            <a:spAutoFit/>
          </a:bodyPr>
          <a:lstStyle/>
          <a:p>
            <a:pPr marL="215900" marR="215900" algn="just">
              <a:lnSpc>
                <a:spcPct val="150000"/>
              </a:lnSpc>
              <a:spcBef>
                <a:spcPts val="310"/>
              </a:spcBef>
              <a:spcAft>
                <a:spcPts val="0"/>
              </a:spcAft>
              <a:tabLst>
                <a:tab pos="5156200" algn="l"/>
              </a:tabLst>
            </a:pPr>
            <a:r>
              <a:rPr lang="en-US" sz="1400" b="1" dirty="0">
                <a:effectLst/>
                <a:latin typeface="Arial" panose="020B0604020202020204" pitchFamily="34" charset="0"/>
                <a:ea typeface="Palatino Linotype" panose="02040502050505030304" pitchFamily="18" charset="0"/>
                <a:cs typeface="Arial" panose="020B0604020202020204" pitchFamily="34" charset="0"/>
              </a:rPr>
              <a:t>Answer to Research Question #1:</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310"/>
              </a:spcBef>
              <a:spcAft>
                <a:spcPts val="0"/>
              </a:spcAft>
              <a:tabLst>
                <a:tab pos="5156200" algn="l"/>
              </a:tabLst>
            </a:pPr>
            <a:r>
              <a:rPr lang="en-US" sz="1400" dirty="0">
                <a:effectLst/>
                <a:latin typeface="Arial" panose="020B0604020202020204" pitchFamily="34" charset="0"/>
                <a:ea typeface="Palatino Linotype" panose="02040502050505030304" pitchFamily="18" charset="0"/>
                <a:cs typeface="Arial" panose="020B0604020202020204" pitchFamily="34" charset="0"/>
              </a:rPr>
              <a:t>1. Will most sentiments about digital and robot pet companions be positive, like joy and love, or negative, like anger and fear?</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310"/>
              </a:spcBef>
              <a:spcAft>
                <a:spcPts val="0"/>
              </a:spcAft>
              <a:tabLst>
                <a:tab pos="5156200" algn="l"/>
              </a:tabLst>
            </a:pPr>
            <a:r>
              <a:rPr lang="en-US" sz="1400" dirty="0">
                <a:effectLst/>
                <a:latin typeface="Arial" panose="020B0604020202020204" pitchFamily="34" charset="0"/>
                <a:ea typeface="Palatino Linotype" panose="02040502050505030304" pitchFamily="18" charset="0"/>
                <a:cs typeface="Arial" panose="020B0604020202020204" pitchFamily="34" charset="0"/>
              </a:rPr>
              <a:t>The answer is “</a:t>
            </a:r>
            <a:r>
              <a:rPr lang="en-US" sz="1400" b="1" dirty="0">
                <a:effectLst/>
                <a:latin typeface="Arial" panose="020B0604020202020204" pitchFamily="34" charset="0"/>
                <a:ea typeface="Palatino Linotype" panose="02040502050505030304" pitchFamily="18" charset="0"/>
                <a:cs typeface="Arial" panose="020B0604020202020204" pitchFamily="34" charset="0"/>
              </a:rPr>
              <a:t>yes</a:t>
            </a:r>
            <a:r>
              <a:rPr lang="en-US" sz="1400" dirty="0">
                <a:effectLst/>
                <a:latin typeface="Arial" panose="020B0604020202020204" pitchFamily="34" charset="0"/>
                <a:ea typeface="Palatino Linotype" panose="02040502050505030304" pitchFamily="18" charset="0"/>
                <a:cs typeface="Arial" panose="020B0604020202020204" pitchFamily="34" charset="0"/>
              </a:rPr>
              <a: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nSpc>
                <a:spcPct val="150000"/>
              </a:lnSpc>
              <a:spcAft>
                <a:spcPts val="0"/>
              </a:spcAft>
            </a:pPr>
            <a:endParaRPr lang="en-ID" sz="14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215900" marR="215900">
              <a:lnSpc>
                <a:spcPct val="150000"/>
              </a:lnSpc>
              <a:spcAft>
                <a:spcPts val="0"/>
              </a:spcAft>
            </a:pPr>
            <a:r>
              <a:rPr lang="en-ID"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Research Question #2:</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310"/>
              </a:spcBef>
              <a:spcAft>
                <a:spcPts val="0"/>
              </a:spcAft>
              <a:tabLst>
                <a:tab pos="5156200" algn="l"/>
              </a:tabLst>
            </a:pPr>
            <a:r>
              <a:rPr lang="en-ID" sz="1400" b="1" dirty="0">
                <a:effectLst/>
                <a:latin typeface="Arial" panose="020B0604020202020204" pitchFamily="34" charset="0"/>
                <a:ea typeface="Times New Roman" panose="02020603050405020304" pitchFamily="18" charset="0"/>
                <a:cs typeface="Arial" panose="020B0604020202020204" pitchFamily="34" charset="0"/>
              </a:rPr>
              <a:t> </a:t>
            </a:r>
            <a:r>
              <a:rPr lang="en-US" sz="1400" dirty="0">
                <a:effectLst/>
                <a:latin typeface="Arial" panose="020B0604020202020204" pitchFamily="34" charset="0"/>
                <a:ea typeface="Palatino Linotype" panose="02040502050505030304" pitchFamily="18" charset="0"/>
                <a:cs typeface="Arial" panose="020B0604020202020204" pitchFamily="34" charset="0"/>
              </a:rPr>
              <a:t>2. Does location or region influence people's sentiments towards digital and robot pet companions?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310"/>
              </a:spcBef>
              <a:spcAft>
                <a:spcPts val="0"/>
              </a:spcAft>
              <a:tabLst>
                <a:tab pos="5156200" algn="l"/>
              </a:tabLst>
            </a:pPr>
            <a:r>
              <a:rPr lang="en-US" sz="1400" dirty="0">
                <a:effectLst/>
                <a:latin typeface="Arial" panose="020B0604020202020204" pitchFamily="34" charset="0"/>
                <a:ea typeface="Palatino Linotype" panose="02040502050505030304" pitchFamily="18" charset="0"/>
                <a:cs typeface="Arial" panose="020B0604020202020204" pitchFamily="34" charset="0"/>
              </a:rPr>
              <a:t>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310"/>
              </a:spcBef>
              <a:spcAft>
                <a:spcPts val="0"/>
              </a:spcAft>
              <a:tabLst>
                <a:tab pos="5156200" algn="l"/>
              </a:tabLst>
            </a:pPr>
            <a:r>
              <a:rPr lang="en-ID" sz="1400" dirty="0">
                <a:effectLst/>
                <a:latin typeface="Arial" panose="020B0604020202020204" pitchFamily="34" charset="0"/>
                <a:ea typeface="Times New Roman" panose="02020603050405020304" pitchFamily="18" charset="0"/>
                <a:cs typeface="Arial" panose="020B0604020202020204" pitchFamily="34" charset="0"/>
              </a:rPr>
              <a:t>To investigate and answer research question #2, </a:t>
            </a:r>
            <a:r>
              <a:rPr lang="en-ID" sz="1400" b="1" dirty="0">
                <a:effectLst/>
                <a:latin typeface="Arial" panose="020B0604020202020204" pitchFamily="34" charset="0"/>
                <a:ea typeface="Times New Roman" panose="02020603050405020304" pitchFamily="18" charset="0"/>
                <a:cs typeface="Arial" panose="020B0604020202020204" pitchFamily="34" charset="0"/>
              </a:rPr>
              <a:t>hypothesis testing</a:t>
            </a:r>
            <a:r>
              <a:rPr lang="en-ID" sz="1400" dirty="0">
                <a:effectLst/>
                <a:latin typeface="Arial" panose="020B0604020202020204" pitchFamily="34" charset="0"/>
                <a:ea typeface="Times New Roman" panose="02020603050405020304" pitchFamily="18" charset="0"/>
                <a:cs typeface="Arial" panose="020B0604020202020204" pitchFamily="34" charset="0"/>
              </a:rPr>
              <a:t> will be performed. When </a:t>
            </a:r>
            <a:r>
              <a:rPr lang="en-ID" sz="1400" b="1" dirty="0">
                <a:effectLst/>
                <a:latin typeface="Arial" panose="020B0604020202020204" pitchFamily="34" charset="0"/>
                <a:ea typeface="Times New Roman" panose="02020603050405020304" pitchFamily="18" charset="0"/>
                <a:cs typeface="Arial" panose="020B0604020202020204" pitchFamily="34" charset="0"/>
              </a:rPr>
              <a:t>comparing categorical vs categorical data</a:t>
            </a:r>
            <a:r>
              <a:rPr lang="en-ID" sz="1400" dirty="0">
                <a:effectLst/>
                <a:latin typeface="Arial" panose="020B0604020202020204" pitchFamily="34" charset="0"/>
                <a:ea typeface="Times New Roman" panose="02020603050405020304" pitchFamily="18" charset="0"/>
                <a:cs typeface="Arial" panose="020B0604020202020204" pitchFamily="34" charset="0"/>
              </a:rPr>
              <a:t>, the appropriate statistical test to use is the </a:t>
            </a:r>
            <a:r>
              <a:rPr lang="en-ID" sz="1400" b="1" dirty="0">
                <a:effectLst/>
                <a:latin typeface="Arial" panose="020B0604020202020204" pitchFamily="34" charset="0"/>
                <a:ea typeface="Times New Roman" panose="02020603050405020304" pitchFamily="18" charset="0"/>
                <a:cs typeface="Arial" panose="020B0604020202020204" pitchFamily="34" charset="0"/>
              </a:rPr>
              <a:t>chi-square test</a:t>
            </a:r>
            <a:r>
              <a:rPr lang="en-ID" sz="1400" dirty="0">
                <a:effectLst/>
                <a:latin typeface="Arial" panose="020B0604020202020204" pitchFamily="34" charset="0"/>
                <a:ea typeface="Times New Roman" panose="02020603050405020304" pitchFamily="18" charset="0"/>
                <a:cs typeface="Arial" panose="020B0604020202020204" pitchFamily="34" charset="0"/>
              </a:rPr>
              <a: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gn="just">
              <a:lnSpc>
                <a:spcPct val="150000"/>
              </a:lnSpc>
              <a:spcBef>
                <a:spcPts val="770"/>
              </a:spcBef>
              <a:spcAft>
                <a:spcPts val="0"/>
              </a:spcAft>
            </a:pPr>
            <a:r>
              <a:rPr lang="en-ID" sz="1400" dirty="0">
                <a:effectLst/>
                <a:latin typeface="Arial" panose="020B0604020202020204" pitchFamily="34" charset="0"/>
                <a:ea typeface="Palatino Linotype" panose="02040502050505030304" pitchFamily="18" charset="0"/>
                <a:cs typeface="Arial" panose="020B0604020202020204" pitchFamily="34" charset="0"/>
              </a:rPr>
              <a:t>The chi-square hypothesis test is used to determine whether there is a relationship between location and sentiment towards companion robots and whether there are significant differences in the distribution of sentiments between different regions.</a:t>
            </a:r>
          </a:p>
          <a:p>
            <a:pPr marL="215900" marR="215900">
              <a:lnSpc>
                <a:spcPct val="150000"/>
              </a:lnSpc>
              <a:spcBef>
                <a:spcPts val="310"/>
              </a:spcBef>
              <a:spcAft>
                <a:spcPts val="0"/>
              </a:spcAft>
              <a:tabLst>
                <a:tab pos="5156200" algn="l"/>
              </a:tabLst>
            </a:pPr>
            <a:endParaRPr lang="en-US" sz="1400" dirty="0">
              <a:effectLst/>
              <a:latin typeface="Arial" panose="020B0604020202020204" pitchFamily="34" charset="0"/>
              <a:ea typeface="Palatino Linotype" panose="02040502050505030304" pitchFamily="18" charset="0"/>
              <a:cs typeface="Arial" panose="020B0604020202020204" pitchFamily="34" charset="0"/>
            </a:endParaRPr>
          </a:p>
          <a:p>
            <a:pPr marL="215900" marR="215900">
              <a:lnSpc>
                <a:spcPct val="150000"/>
              </a:lnSpc>
              <a:spcBef>
                <a:spcPts val="310"/>
              </a:spcBef>
              <a:spcAft>
                <a:spcPts val="0"/>
              </a:spcAft>
              <a:tabLst>
                <a:tab pos="5156200" algn="l"/>
              </a:tabLst>
            </a:pPr>
            <a:r>
              <a:rPr lang="en-US" sz="1400" dirty="0">
                <a:effectLst/>
                <a:latin typeface="Arial" panose="020B0604020202020204" pitchFamily="34" charset="0"/>
                <a:ea typeface="Palatino Linotype" panose="02040502050505030304" pitchFamily="18" charset="0"/>
                <a:cs typeface="Arial" panose="020B0604020202020204" pitchFamily="34" charset="0"/>
              </a:rPr>
              <a:t>Since there is only one row of data for Africa, it will be too small to be meaningful and insufficient, so it will be removed from further analysis.</a:t>
            </a:r>
            <a:endParaRPr lang="en-ID"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15900" marR="215900" algn="just">
              <a:lnSpc>
                <a:spcPct val="150000"/>
              </a:lnSpc>
              <a:spcBef>
                <a:spcPts val="770"/>
              </a:spcBef>
              <a:spcAft>
                <a:spcPts val="0"/>
              </a:spcAft>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14" name="Picture 13" descr="A picture containing text, screenshot, number, font&#10;&#10;Description automatically generated">
            <a:extLst>
              <a:ext uri="{FF2B5EF4-FFF2-40B4-BE49-F238E27FC236}">
                <a16:creationId xmlns:a16="http://schemas.microsoft.com/office/drawing/2014/main" id="{FAB64C23-74B9-0861-8320-3A8C5A36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670122"/>
            <a:ext cx="6108982" cy="3131961"/>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04789628"/>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447039637"/>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03.06.2023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independent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dependent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03.06.2023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3115827027"/>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03.06.2023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2.2   Terminology and Definitions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017933"/>
            <a:ext cx="9342867" cy="3234069"/>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154436"/>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Sentiment analysis is the process of understanding what is written in the text, which algorithms can be divided into:</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is a deep-learning method. (BERT, GPT-3, Vicuna).</a:t>
            </a:r>
            <a:endParaRPr lang="en-US" sz="1800" b="1" dirty="0">
              <a:effectLst/>
              <a:latin typeface="Arial" panose="020B0604020202020204" pitchFamily="34" charset="0"/>
              <a:ea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2.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676</TotalTime>
  <Words>3704</Words>
  <Application>Microsoft Office PowerPoint</Application>
  <PresentationFormat>Widescreen</PresentationFormat>
  <Paragraphs>468</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Symbol</vt:lpstr>
      <vt:lpstr>Source Sans Pro</vt:lpstr>
      <vt:lpstr>Source Sans Pro Bold</vt:lpstr>
      <vt:lpstr>Arial</vt:lpstr>
      <vt:lpstr>Source Serif Pro</vt:lpstr>
      <vt:lpstr>Palatino Linotype</vt:lpstr>
      <vt:lpstr>Calibri</vt:lpstr>
      <vt:lpstr>Wingdings</vt:lpstr>
      <vt:lpstr>IUBH</vt:lpstr>
      <vt:lpstr>A Comparative Sentiment Analysis of</vt:lpstr>
      <vt:lpstr>Agenda fOr THESIS</vt:lpstr>
      <vt:lpstr>Abstract</vt:lpstr>
      <vt:lpstr>1. Introduction</vt:lpstr>
      <vt:lpstr>RESEARCH QUESTIONs</vt:lpstr>
      <vt:lpstr>2. Literature Review</vt:lpstr>
      <vt:lpstr>2.1   Overview of Relevant Previous Studies  </vt:lpstr>
      <vt:lpstr>Previous Study Results  </vt:lpstr>
      <vt:lpstr>2.2   Terminology and Definitions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4.5 HYPOTHESIS TESTING  </vt:lpstr>
      <vt:lpstr>Chi-square Test Calculation on Pairing Continents</vt:lpstr>
      <vt:lpstr>Hypothesis testing result on pairing continents</vt:lpstr>
      <vt:lpstr>Chi-square Test Result Overall</vt:lpstr>
      <vt:lpstr>Chi-square Test Result Overall with Python Code</vt:lpstr>
      <vt:lpstr>5. DISCUSSIONS</vt:lpstr>
      <vt:lpstr>5.1 Result Interpretation</vt:lpstr>
      <vt:lpstr>5.2 DISCUSSION of Limitations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309</cp:revision>
  <dcterms:created xsi:type="dcterms:W3CDTF">2021-05-18T13:01:34Z</dcterms:created>
  <dcterms:modified xsi:type="dcterms:W3CDTF">2023-06-03T13:45:49Z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